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04" r:id="rId49"/>
    <p:sldId id="305" r:id="rId50"/>
    <p:sldId id="306" r:id="rId51"/>
    <p:sldId id="307" r:id="rId52"/>
    <p:sldId id="308" r:id="rId53"/>
    <p:sldId id="310" r:id="rId54"/>
    <p:sldId id="311" r:id="rId55"/>
    <p:sldId id="312" r:id="rId56"/>
    <p:sldId id="314" r:id="rId57"/>
    <p:sldId id="31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6" d="100"/>
          <a:sy n="86" d="100"/>
        </p:scale>
        <p:origin x="7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8788-21B6-4E70-A46E-4DC7E6208190}" type="datetimeFigureOut">
              <a:rPr lang="en-US" smtClean="0"/>
              <a:t>5/8/2017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AFF25-1383-432A-87AA-117601003C44}" type="slidenum">
              <a:rPr lang="en-US" smtClean="0"/>
              <a:t>‹#›</a:t>
            </a:fld>
            <a:endParaRPr lang="en-US"/>
          </a:p>
        </p:txBody>
      </p:sp>
    </p:spTree>
    <p:extLst>
      <p:ext uri="{BB962C8B-B14F-4D97-AF65-F5344CB8AC3E}">
        <p14:creationId xmlns:p14="http://schemas.microsoft.com/office/powerpoint/2010/main" val="7088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4AFF25-1383-432A-87AA-117601003C44}" type="slidenum">
              <a:rPr lang="en-US" smtClean="0"/>
              <a:t>38</a:t>
            </a:fld>
            <a:endParaRPr lang="en-US"/>
          </a:p>
        </p:txBody>
      </p:sp>
    </p:spTree>
    <p:extLst>
      <p:ext uri="{BB962C8B-B14F-4D97-AF65-F5344CB8AC3E}">
        <p14:creationId xmlns:p14="http://schemas.microsoft.com/office/powerpoint/2010/main" val="15749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4AFF25-1383-432A-87AA-117601003C44}" type="slidenum">
              <a:rPr lang="en-US" smtClean="0"/>
              <a:t>41</a:t>
            </a:fld>
            <a:endParaRPr lang="en-US"/>
          </a:p>
        </p:txBody>
      </p:sp>
    </p:spTree>
    <p:extLst>
      <p:ext uri="{BB962C8B-B14F-4D97-AF65-F5344CB8AC3E}">
        <p14:creationId xmlns:p14="http://schemas.microsoft.com/office/powerpoint/2010/main" val="80212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77209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585286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4794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575291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55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2666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3857452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201455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245756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D50785-E952-4F17-A5FA-FD6B181EF65E}"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207726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D50785-E952-4F17-A5FA-FD6B181EF65E}"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30268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D50785-E952-4F17-A5FA-FD6B181EF65E}" type="datetimeFigureOut">
              <a:rPr lang="en-US" smtClean="0"/>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2502968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D50785-E952-4F17-A5FA-FD6B181EF65E}" type="datetimeFigureOut">
              <a:rPr lang="en-US" smtClean="0"/>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321080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D50785-E952-4F17-A5FA-FD6B181EF65E}" type="datetimeFigureOut">
              <a:rPr lang="en-US" smtClean="0"/>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618073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D50785-E952-4F17-A5FA-FD6B181EF65E}"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1582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4D50785-E952-4F17-A5FA-FD6B181EF65E}"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293B93-0B17-4734-BFBF-9122D4BD79CB}" type="slidenum">
              <a:rPr lang="en-US" smtClean="0"/>
              <a:t>‹#›</a:t>
            </a:fld>
            <a:endParaRPr lang="en-US"/>
          </a:p>
        </p:txBody>
      </p:sp>
    </p:spTree>
    <p:extLst>
      <p:ext uri="{BB962C8B-B14F-4D97-AF65-F5344CB8AC3E}">
        <p14:creationId xmlns:p14="http://schemas.microsoft.com/office/powerpoint/2010/main" val="174806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D50785-E952-4F17-A5FA-FD6B181EF65E}" type="datetimeFigureOut">
              <a:rPr lang="en-US" smtClean="0"/>
              <a:t>5/8/2017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3293B93-0B17-4734-BFBF-9122D4BD79CB}" type="slidenum">
              <a:rPr lang="en-US" smtClean="0"/>
              <a:t>‹#›</a:t>
            </a:fld>
            <a:endParaRPr lang="en-US"/>
          </a:p>
        </p:txBody>
      </p:sp>
    </p:spTree>
    <p:extLst>
      <p:ext uri="{BB962C8B-B14F-4D97-AF65-F5344CB8AC3E}">
        <p14:creationId xmlns:p14="http://schemas.microsoft.com/office/powerpoint/2010/main" val="1735911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E-Bike Project</a:t>
            </a:r>
            <a:endParaRPr lang="en-US" dirty="0"/>
          </a:p>
        </p:txBody>
      </p:sp>
      <p:sp>
        <p:nvSpPr>
          <p:cNvPr id="3" name="Subtitle 2"/>
          <p:cNvSpPr>
            <a:spLocks noGrp="1"/>
          </p:cNvSpPr>
          <p:nvPr>
            <p:ph type="subTitle" idx="1"/>
          </p:nvPr>
        </p:nvSpPr>
        <p:spPr/>
        <p:txBody>
          <a:bodyPr>
            <a:normAutofit lnSpcReduction="10000"/>
          </a:bodyPr>
          <a:lstStyle/>
          <a:p>
            <a:r>
              <a:rPr lang="en-US" dirty="0" smtClean="0"/>
              <a:t>Jeremy </a:t>
            </a:r>
            <a:r>
              <a:rPr lang="en-US" dirty="0" err="1" smtClean="0"/>
              <a:t>Lesmana</a:t>
            </a:r>
            <a:endParaRPr lang="en-US" dirty="0" smtClean="0"/>
          </a:p>
          <a:p>
            <a:r>
              <a:rPr lang="en-US" dirty="0" smtClean="0"/>
              <a:t>ACAD Period 1</a:t>
            </a:r>
          </a:p>
          <a:p>
            <a:r>
              <a:rPr lang="en-US" dirty="0" smtClean="0"/>
              <a:t>Temple City High School</a:t>
            </a:r>
          </a:p>
        </p:txBody>
      </p:sp>
    </p:spTree>
    <p:extLst>
      <p:ext uri="{BB962C8B-B14F-4D97-AF65-F5344CB8AC3E}">
        <p14:creationId xmlns:p14="http://schemas.microsoft.com/office/powerpoint/2010/main" val="50179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656" y="3688766"/>
            <a:ext cx="3612175" cy="313394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6785" y="3688766"/>
            <a:ext cx="3411626" cy="331155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3176" y="3316259"/>
            <a:ext cx="4180248" cy="3380145"/>
          </a:xfrm>
          <a:prstGeom prst="rect">
            <a:avLst/>
          </a:prstGeom>
        </p:spPr>
      </p:pic>
      <p:pic>
        <p:nvPicPr>
          <p:cNvPr id="7" name="Picture 6"/>
          <p:cNvPicPr>
            <a:picLocks noChangeAspect="1"/>
          </p:cNvPicPr>
          <p:nvPr/>
        </p:nvPicPr>
        <p:blipFill rotWithShape="1">
          <a:blip r:embed="rId5" cstate="print">
            <a:biLevel thresh="75000"/>
            <a:extLst>
              <a:ext uri="{28A0092B-C50C-407E-A947-70E740481C1C}">
                <a14:useLocalDpi xmlns:a14="http://schemas.microsoft.com/office/drawing/2010/main" val="0"/>
              </a:ext>
            </a:extLst>
          </a:blip>
          <a:srcRect l="8618" t="5402" r="13796" b="12299"/>
          <a:stretch/>
        </p:blipFill>
        <p:spPr>
          <a:xfrm rot="16200000">
            <a:off x="6720198" y="629033"/>
            <a:ext cx="2257947" cy="3861518"/>
          </a:xfrm>
          <a:prstGeom prst="rect">
            <a:avLst/>
          </a:prstGeom>
        </p:spPr>
      </p:pic>
      <p:cxnSp>
        <p:nvCxnSpPr>
          <p:cNvPr id="9" name="Straight Arrow Connector 8"/>
          <p:cNvCxnSpPr/>
          <p:nvPr/>
        </p:nvCxnSpPr>
        <p:spPr>
          <a:xfrm flipH="1">
            <a:off x="6635262" y="2907323"/>
            <a:ext cx="844062" cy="1445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677334" y="1518190"/>
            <a:ext cx="489794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US" dirty="0" smtClean="0"/>
              <a:t>	I started the frame by modeling the bottom part, referencing it to my original sketch. I ensured the holes are aligned horizontally and there’s room to place the seats and battery.</a:t>
            </a:r>
            <a:endParaRPr lang="en-US" dirty="0"/>
          </a:p>
        </p:txBody>
      </p:sp>
      <p:sp>
        <p:nvSpPr>
          <p:cNvPr id="12" name="TextBox 11"/>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1330197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9643" y="2507400"/>
            <a:ext cx="4898696" cy="4201929"/>
          </a:xfr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2158" y="2507400"/>
            <a:ext cx="5486149" cy="3871408"/>
          </a:xfrm>
          <a:prstGeom prst="rect">
            <a:avLst/>
          </a:prstGeom>
        </p:spPr>
      </p:pic>
      <p:sp>
        <p:nvSpPr>
          <p:cNvPr id="7" name="Content Placeholder 2"/>
          <p:cNvSpPr txBox="1">
            <a:spLocks/>
          </p:cNvSpPr>
          <p:nvPr/>
        </p:nvSpPr>
        <p:spPr>
          <a:xfrm>
            <a:off x="677334" y="1518190"/>
            <a:ext cx="8388512"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US" dirty="0" smtClean="0"/>
              <a:t>	I filleted the sharp edges of the frame to make the model seem more realistic.</a:t>
            </a:r>
            <a:endParaRPr lang="en-US" dirty="0"/>
          </a:p>
        </p:txBody>
      </p:sp>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191443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103" y="3110155"/>
            <a:ext cx="4563000" cy="30721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440" y="3399689"/>
            <a:ext cx="3839562" cy="2493109"/>
          </a:xfrm>
          <a:prstGeom prst="rect">
            <a:avLst/>
          </a:prstGeom>
        </p:spPr>
      </p:pic>
      <p:sp>
        <p:nvSpPr>
          <p:cNvPr id="6" name="Content Placeholder 2"/>
          <p:cNvSpPr txBox="1">
            <a:spLocks/>
          </p:cNvSpPr>
          <p:nvPr/>
        </p:nvSpPr>
        <p:spPr>
          <a:xfrm>
            <a:off x="677334" y="1518190"/>
            <a:ext cx="8388512"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US" dirty="0" smtClean="0"/>
              <a:t>	I then extruded a part of the bottom frame for a place to fit the battery into. I added arbitrary dimensions since it’s not confirmed yet, and that it would not be shown on the outside visually anyways.</a:t>
            </a:r>
            <a:endParaRPr lang="en-US" dirty="0"/>
          </a:p>
        </p:txBody>
      </p:sp>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1148258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930400"/>
            <a:ext cx="8596668" cy="3880773"/>
          </a:xfrm>
        </p:spPr>
        <p:txBody>
          <a:bodyPr/>
          <a:lstStyle/>
          <a:p>
            <a:pPr marL="0" indent="0">
              <a:lnSpc>
                <a:spcPct val="150000"/>
              </a:lnSpc>
              <a:buNone/>
            </a:pPr>
            <a:r>
              <a:rPr lang="en-US" dirty="0" smtClean="0"/>
              <a:t>	Here, I started modeling the battery, which is detachable in the assembly. I started out by creating a rectangular prism and adding details into it as I go 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966" y="3293852"/>
            <a:ext cx="3774950" cy="30522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70" y="3293852"/>
            <a:ext cx="4650632" cy="2747510"/>
          </a:xfrm>
          <a:prstGeom prst="rect">
            <a:avLst/>
          </a:prstGeom>
        </p:spPr>
      </p:pic>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544569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2152842"/>
            <a:ext cx="8596668" cy="3880773"/>
          </a:xfrm>
        </p:spPr>
        <p:txBody>
          <a:bodyPr/>
          <a:lstStyle/>
          <a:p>
            <a:pPr marL="0" indent="0">
              <a:lnSpc>
                <a:spcPct val="150000"/>
              </a:lnSpc>
              <a:buNone/>
            </a:pPr>
            <a:r>
              <a:rPr lang="en-US" dirty="0"/>
              <a:t>	</a:t>
            </a:r>
            <a:r>
              <a:rPr lang="en-US" dirty="0" smtClean="0"/>
              <a:t>I then filleted the sharp edges again, and extruded in a part where the battery would connect into the bottom frame itself. I then extruded “LESMANA BIKES” onto the battery, just for the visual appearance.</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27" y="3863040"/>
            <a:ext cx="4539123" cy="2881155"/>
          </a:xfrm>
          <a:prstGeom prst="rect">
            <a:avLst/>
          </a:prstGeom>
        </p:spPr>
      </p:pic>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3075" y="4725852"/>
            <a:ext cx="3037006" cy="1776286"/>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4684" y="3914110"/>
            <a:ext cx="2911304" cy="2406282"/>
          </a:xfrm>
          <a:prstGeom prst="rect">
            <a:avLst/>
          </a:prstGeom>
        </p:spPr>
      </p:pic>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234270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2160588"/>
            <a:ext cx="4403244" cy="3880773"/>
          </a:xfrm>
        </p:spPr>
        <p:txBody>
          <a:bodyPr>
            <a:normAutofit/>
          </a:bodyPr>
          <a:lstStyle/>
          <a:p>
            <a:pPr marL="57150" indent="0">
              <a:lnSpc>
                <a:spcPct val="150000"/>
              </a:lnSpc>
              <a:buNone/>
            </a:pPr>
            <a:r>
              <a:rPr lang="en-US" sz="1600" dirty="0" smtClean="0"/>
              <a:t>	This is the assembly for my bike in general. I attached the wheels together with an arbitrary connector. The battery also fits with the frame perfectly firm and snug. (The frame is flipped intentionally from my original sketch).</a:t>
            </a:r>
            <a:endParaRPr lang="en-US" sz="16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950" y="3929037"/>
            <a:ext cx="5133859" cy="258046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80578" y="3368798"/>
            <a:ext cx="4193424" cy="3408893"/>
          </a:xfrm>
          <a:prstGeom prst="rect">
            <a:avLst/>
          </a:prstGeom>
        </p:spPr>
      </p:pic>
      <p:pic>
        <p:nvPicPr>
          <p:cNvPr id="6" name="Content Placeholder 3"/>
          <p:cNvPicPr>
            <a:picLocks noChangeAspect="1"/>
          </p:cNvPicPr>
          <p:nvPr/>
        </p:nvPicPr>
        <p:blipFill>
          <a:blip r:embed="rId4" cstate="print">
            <a:clrChange>
              <a:clrFrom>
                <a:srgbClr val="FEFEFE"/>
              </a:clrFrom>
              <a:clrTo>
                <a:srgbClr val="FEFEFE">
                  <a:alpha val="0"/>
                </a:srgbClr>
              </a:clrTo>
            </a:clrChange>
            <a:biLevel thresh="75000"/>
            <a:extLst>
              <a:ext uri="{28A0092B-C50C-407E-A947-70E740481C1C}">
                <a14:useLocalDpi xmlns:a14="http://schemas.microsoft.com/office/drawing/2010/main" val="0"/>
              </a:ext>
            </a:extLst>
          </a:blip>
          <a:stretch>
            <a:fillRect/>
          </a:stretch>
        </p:blipFill>
        <p:spPr>
          <a:xfrm rot="16200000">
            <a:off x="5451876" y="-1987802"/>
            <a:ext cx="4673000" cy="8296780"/>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102772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38" y="2930812"/>
            <a:ext cx="4649162" cy="32348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508" y="3042491"/>
            <a:ext cx="3895217" cy="3011511"/>
          </a:xfrm>
          <a:prstGeom prst="rect">
            <a:avLst/>
          </a:prstGeom>
        </p:spPr>
      </p:pic>
      <p:sp>
        <p:nvSpPr>
          <p:cNvPr id="6" name="Content Placeholder 2"/>
          <p:cNvSpPr>
            <a:spLocks noGrp="1"/>
          </p:cNvSpPr>
          <p:nvPr>
            <p:ph idx="1"/>
          </p:nvPr>
        </p:nvSpPr>
        <p:spPr>
          <a:xfrm>
            <a:off x="677334" y="2160588"/>
            <a:ext cx="8271282" cy="3880773"/>
          </a:xfrm>
        </p:spPr>
        <p:txBody>
          <a:bodyPr>
            <a:normAutofit/>
          </a:bodyPr>
          <a:lstStyle/>
          <a:p>
            <a:pPr marL="57150" indent="0" algn="ctr">
              <a:lnSpc>
                <a:spcPct val="150000"/>
              </a:lnSpc>
              <a:buNone/>
            </a:pPr>
            <a:r>
              <a:rPr lang="en-US" sz="1600" dirty="0" smtClean="0"/>
              <a:t>	This is how the battery attaches to the frame. </a:t>
            </a:r>
            <a:endParaRPr lang="en-US" sz="1600" dirty="0"/>
          </a:p>
        </p:txBody>
      </p:sp>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353003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2160589"/>
            <a:ext cx="4355774" cy="3880773"/>
          </a:xfrm>
        </p:spPr>
        <p:txBody>
          <a:bodyPr>
            <a:normAutofit fontScale="92500" lnSpcReduction="10000"/>
          </a:bodyPr>
          <a:lstStyle/>
          <a:p>
            <a:pPr marL="0" indent="0">
              <a:lnSpc>
                <a:spcPct val="150000"/>
              </a:lnSpc>
              <a:buNone/>
            </a:pPr>
            <a:r>
              <a:rPr lang="en-US" dirty="0" smtClean="0"/>
              <a:t>	After modeling for a while, I realized a silly mistake that I made with my project. While thinking about designing the handle bar and how to make the wheels rotate, I figured out that my design has one flaw which is the part where the wheel can’t turn. This is caused due to the whole body frame being attached together as one piece which also connects to the wheel.</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9207" y="2036539"/>
            <a:ext cx="5079100" cy="4128872"/>
          </a:xfrm>
          <a:prstGeom prst="rect">
            <a:avLst/>
          </a:prstGeom>
        </p:spPr>
      </p:pic>
      <p:cxnSp>
        <p:nvCxnSpPr>
          <p:cNvPr id="6" name="Straight Arrow Connector 5"/>
          <p:cNvCxnSpPr/>
          <p:nvPr/>
        </p:nvCxnSpPr>
        <p:spPr>
          <a:xfrm flipH="1">
            <a:off x="8862646" y="3350697"/>
            <a:ext cx="648677" cy="719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266890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In order to fix this, I could’ve simply adjusted my Cut-Extrude feature, however, I decided to use this mistake as an improvised “design” which I then implemented onto the bottom body frame. I did so by adding another Cut-Extrude feature on the extra length, which I plan to shorten and add a separate part for the wheels which connects to the top part of the body frame (rotatable now).</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9696" y="4067116"/>
            <a:ext cx="6002242" cy="2790884"/>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50163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a:xfrm>
            <a:off x="695181" y="1470590"/>
            <a:ext cx="4676204" cy="3880773"/>
          </a:xfrm>
        </p:spPr>
        <p:txBody>
          <a:bodyPr/>
          <a:lstStyle/>
          <a:p>
            <a:pPr marL="0" indent="0">
              <a:lnSpc>
                <a:spcPct val="150000"/>
              </a:lnSpc>
              <a:buNone/>
            </a:pPr>
            <a:r>
              <a:rPr lang="en-US" dirty="0" smtClean="0"/>
              <a:t>	I then fileted the design to ensure all the sharp edges are fixed. I feel like the bottom part of the frame is finished for now. The only thing I’m missing is a way to connect it to the top part of the frame, which I then decided to create connectors where the top part could attach to the bottom part.</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413" y="4517292"/>
            <a:ext cx="4238746" cy="2446286"/>
          </a:xfrm>
          <a:prstGeom prst="rect">
            <a:avLst/>
          </a:prstGeom>
        </p:spPr>
      </p:pic>
      <p:pic>
        <p:nvPicPr>
          <p:cNvPr id="5" name="Picture 4"/>
          <p:cNvPicPr>
            <a:picLocks noChangeAspect="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8618" t="5402" r="13796" b="12299"/>
          <a:stretch/>
        </p:blipFill>
        <p:spPr>
          <a:xfrm rot="16200000">
            <a:off x="6098883" y="1424576"/>
            <a:ext cx="2737269" cy="4681251"/>
          </a:xfrm>
          <a:prstGeom prst="rect">
            <a:avLst/>
          </a:prstGeom>
        </p:spPr>
      </p:pic>
      <p:cxnSp>
        <p:nvCxnSpPr>
          <p:cNvPr id="7" name="Straight Arrow Connector 6"/>
          <p:cNvCxnSpPr/>
          <p:nvPr/>
        </p:nvCxnSpPr>
        <p:spPr>
          <a:xfrm>
            <a:off x="6056923" y="2610338"/>
            <a:ext cx="351692" cy="539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818840" y="2160589"/>
            <a:ext cx="699560" cy="13799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034132" y="2720980"/>
            <a:ext cx="699560" cy="13799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3538" y="2174822"/>
            <a:ext cx="1263616" cy="369332"/>
          </a:xfrm>
          <a:prstGeom prst="rect">
            <a:avLst/>
          </a:prstGeom>
          <a:noFill/>
        </p:spPr>
        <p:txBody>
          <a:bodyPr wrap="none" rtlCol="0">
            <a:spAutoFit/>
          </a:bodyPr>
          <a:lstStyle/>
          <a:p>
            <a:r>
              <a:rPr lang="en-US" dirty="0" smtClean="0"/>
              <a:t>Top Frame</a:t>
            </a:r>
            <a:endParaRPr lang="en-US" dirty="0"/>
          </a:p>
        </p:txBody>
      </p:sp>
      <p:sp>
        <p:nvSpPr>
          <p:cNvPr id="16" name="TextBox 15"/>
          <p:cNvSpPr txBox="1"/>
          <p:nvPr/>
        </p:nvSpPr>
        <p:spPr>
          <a:xfrm>
            <a:off x="6934384" y="1794151"/>
            <a:ext cx="1244251" cy="369332"/>
          </a:xfrm>
          <a:prstGeom prst="rect">
            <a:avLst/>
          </a:prstGeom>
          <a:noFill/>
        </p:spPr>
        <p:txBody>
          <a:bodyPr wrap="none" rtlCol="0">
            <a:spAutoFit/>
          </a:bodyPr>
          <a:lstStyle/>
          <a:p>
            <a:r>
              <a:rPr lang="en-US" dirty="0" smtClean="0"/>
              <a:t>Connector</a:t>
            </a:r>
            <a:endParaRPr lang="en-US" dirty="0"/>
          </a:p>
        </p:txBody>
      </p:sp>
      <p:sp>
        <p:nvSpPr>
          <p:cNvPr id="17" name="TextBox 16"/>
          <p:cNvSpPr txBox="1"/>
          <p:nvPr/>
        </p:nvSpPr>
        <p:spPr>
          <a:xfrm>
            <a:off x="8136876" y="2351648"/>
            <a:ext cx="1657826" cy="369332"/>
          </a:xfrm>
          <a:prstGeom prst="rect">
            <a:avLst/>
          </a:prstGeom>
          <a:noFill/>
        </p:spPr>
        <p:txBody>
          <a:bodyPr wrap="none" rtlCol="0">
            <a:spAutoFit/>
          </a:bodyPr>
          <a:lstStyle/>
          <a:p>
            <a:r>
              <a:rPr lang="en-US" dirty="0" smtClean="0"/>
              <a:t>Bottom Frame</a:t>
            </a:r>
            <a:endParaRPr lang="en-US" dirty="0"/>
          </a:p>
        </p:txBody>
      </p:sp>
      <p:sp>
        <p:nvSpPr>
          <p:cNvPr id="18" name="TextBox 1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387587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0" indent="0">
              <a:buNone/>
            </a:pPr>
            <a:r>
              <a:rPr lang="en-US" dirty="0" smtClean="0"/>
              <a:t>	This project is intended for students to create and design products utilizing themes, mechanical requirements, and a potential audience. With these mechanical components of the product, the project opens a doorway for students to mechanical design and engineering. It is important for students to research various bike models and types which fit to their personal interest.</a:t>
            </a:r>
          </a:p>
          <a:p>
            <a:pPr marL="0" indent="0">
              <a:buNone/>
            </a:pPr>
            <a:r>
              <a:rPr lang="en-US" dirty="0"/>
              <a:t>	</a:t>
            </a:r>
            <a:r>
              <a:rPr lang="en-US" dirty="0" smtClean="0"/>
              <a:t>Time organization is also crucial for this project since students are only given four weeks to complete this project, which requires a lot of time management and structuring.</a:t>
            </a:r>
          </a:p>
        </p:txBody>
      </p:sp>
      <p:pic>
        <p:nvPicPr>
          <p:cNvPr id="1026" name="Picture 2" descr="Image result for urban e-bik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9337" y="4375324"/>
            <a:ext cx="3670192" cy="23099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4294264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459706"/>
            <a:ext cx="8596668" cy="3880773"/>
          </a:xfrm>
        </p:spPr>
        <p:txBody>
          <a:bodyPr/>
          <a:lstStyle/>
          <a:p>
            <a:pPr marL="0" indent="0">
              <a:lnSpc>
                <a:spcPct val="150000"/>
              </a:lnSpc>
              <a:buNone/>
            </a:pPr>
            <a:r>
              <a:rPr lang="en-US" dirty="0" smtClean="0"/>
              <a:t>	I started modeling the connectors by having a cylindrical Boss-Extrude, fileting them, and then cut in a hole through where the part from the top frame could attach to.</a:t>
            </a:r>
            <a:endParaRPr lang="en-US" dirty="0"/>
          </a:p>
        </p:txBody>
      </p:sp>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622" y="2581336"/>
            <a:ext cx="6536541" cy="3370604"/>
          </a:xfrm>
          <a:prstGeom prst="rect">
            <a:avLst/>
          </a:prstGeom>
        </p:spPr>
      </p:pic>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0912" y="2406007"/>
            <a:ext cx="2287095" cy="2046882"/>
          </a:xfrm>
          <a:prstGeom prst="rect">
            <a:avLst/>
          </a:prstGeom>
        </p:spPr>
      </p:pic>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00912" y="4690694"/>
            <a:ext cx="2933881" cy="1911031"/>
          </a:xfrm>
          <a:prstGeom prst="rect">
            <a:avLst/>
          </a:prstGeom>
        </p:spPr>
      </p:pic>
      <p:cxnSp>
        <p:nvCxnSpPr>
          <p:cNvPr id="10" name="Straight Arrow Connector 9"/>
          <p:cNvCxnSpPr/>
          <p:nvPr/>
        </p:nvCxnSpPr>
        <p:spPr>
          <a:xfrm flipV="1">
            <a:off x="5329056" y="3665622"/>
            <a:ext cx="1090863" cy="4807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44459" y="4596718"/>
            <a:ext cx="348995" cy="431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751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After finishing the connector parts, I decided to start on the top part of the frame. I created a similar L-Shape just like how I drew it in my original sketch.</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05" y="3305050"/>
            <a:ext cx="5036506" cy="351941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3029" y="3513380"/>
            <a:ext cx="4031553" cy="252798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7118" y="3157416"/>
            <a:ext cx="3279985" cy="2048179"/>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227164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590066"/>
            <a:ext cx="8596668" cy="3880773"/>
          </a:xfrm>
        </p:spPr>
        <p:txBody>
          <a:bodyPr/>
          <a:lstStyle/>
          <a:p>
            <a:pPr marL="0" indent="0">
              <a:lnSpc>
                <a:spcPct val="150000"/>
              </a:lnSpc>
              <a:buNone/>
            </a:pPr>
            <a:r>
              <a:rPr lang="en-US" dirty="0" smtClean="0"/>
              <a:t>	After creating the base of the top frame, I started to extrude out the bottom connector parts for the part to attach to the bottom frame piece that I made earlier. I made a similar cylindrical extrude that would fit into the hole on the bottom part.</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00" y="3112168"/>
            <a:ext cx="4576593" cy="3051062"/>
          </a:xfrm>
          <a:prstGeom prst="rect">
            <a:avLst/>
          </a:prstGeom>
        </p:spPr>
      </p:pic>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68228" y="4741052"/>
            <a:ext cx="2485779" cy="2003672"/>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4385" y="2910866"/>
            <a:ext cx="2640726" cy="1934445"/>
          </a:xfrm>
          <a:prstGeom prst="rect">
            <a:avLst/>
          </a:prstGeom>
        </p:spPr>
      </p:pic>
      <p:pic>
        <p:nvPicPr>
          <p:cNvPr id="7" name="Picture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6619" y="4773746"/>
            <a:ext cx="2407383" cy="1938285"/>
          </a:xfrm>
          <a:prstGeom prst="rect">
            <a:avLst/>
          </a:prstGeom>
        </p:spPr>
      </p:pic>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2708419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Now in the assembly, I can fit the two pieces together and the bike is slowly coming together.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39" y="3302744"/>
            <a:ext cx="6528987" cy="2738618"/>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607042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This is how the bike looks so far. The front wheel isn’t attached to anything yet since I still haven’t created that part, however, it will be attached when I finish the handlebar and the remaining parts.</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3741" y="3018889"/>
            <a:ext cx="7363853" cy="3839111"/>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2439164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3" name="Content Placeholder 2"/>
          <p:cNvSpPr>
            <a:spLocks noGrp="1"/>
          </p:cNvSpPr>
          <p:nvPr>
            <p:ph idx="1"/>
          </p:nvPr>
        </p:nvSpPr>
        <p:spPr>
          <a:xfrm>
            <a:off x="677334" y="1425994"/>
            <a:ext cx="8596668" cy="3880773"/>
          </a:xfrm>
        </p:spPr>
        <p:txBody>
          <a:bodyPr/>
          <a:lstStyle/>
          <a:p>
            <a:pPr marL="0" indent="0">
              <a:lnSpc>
                <a:spcPct val="150000"/>
              </a:lnSpc>
              <a:buNone/>
            </a:pPr>
            <a:r>
              <a:rPr lang="en-US" dirty="0" smtClean="0"/>
              <a:t>	There are a few more parts that I have to get done in the upcoming two weeks. One of them would be the bottom part (chains, pedals, gears to the wheels, etc...) I’m planning to finish that in a few days and once I’m done with those features, I’ll focus on the top parts (handle bars, seats). After that I’ll probably be working on more visual details such as wiring and other things like so. Aside from that, I think the bike should be finished and be ready to render.</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448" y="4082715"/>
            <a:ext cx="4875390" cy="2541762"/>
          </a:xfrm>
          <a:prstGeom prst="rect">
            <a:avLst/>
          </a:prstGeom>
        </p:spPr>
      </p:pic>
      <p:pic>
        <p:nvPicPr>
          <p:cNvPr id="5" name="Picture 4"/>
          <p:cNvPicPr>
            <a:picLocks noChangeAspect="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8618" t="5402" r="13796" b="12299"/>
          <a:stretch/>
        </p:blipFill>
        <p:spPr>
          <a:xfrm rot="16200000">
            <a:off x="6036369" y="3213406"/>
            <a:ext cx="2448103" cy="4186722"/>
          </a:xfrm>
          <a:prstGeom prst="rect">
            <a:avLst/>
          </a:prstGeom>
        </p:spPr>
      </p:pic>
      <p:cxnSp>
        <p:nvCxnSpPr>
          <p:cNvPr id="7" name="Straight Arrow Connector 6"/>
          <p:cNvCxnSpPr/>
          <p:nvPr/>
        </p:nvCxnSpPr>
        <p:spPr>
          <a:xfrm>
            <a:off x="5869354" y="4454770"/>
            <a:ext cx="476739" cy="156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408985" y="4333631"/>
            <a:ext cx="113323" cy="308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585201" y="6213231"/>
            <a:ext cx="542430" cy="294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2</a:t>
            </a:r>
            <a:endParaRPr lang="en-US" dirty="0">
              <a:solidFill>
                <a:schemeClr val="accent1"/>
              </a:solidFill>
            </a:endParaRPr>
          </a:p>
        </p:txBody>
      </p:sp>
    </p:spTree>
    <p:extLst>
      <p:ext uri="{BB962C8B-B14F-4D97-AF65-F5344CB8AC3E}">
        <p14:creationId xmlns:p14="http://schemas.microsoft.com/office/powerpoint/2010/main" val="786216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Picking up from where I left off last week, I decided to follow my planned route and focused on the handlebar and seat. There’s two places where I decided to place my seat and handlebar, which they all connect to the top frame of my bike.</a:t>
            </a:r>
            <a:endParaRPr lang="en-US" dirty="0"/>
          </a:p>
        </p:txBody>
      </p:sp>
      <p:sp>
        <p:nvSpPr>
          <p:cNvPr id="4" name="TextBox 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2030" y="3004783"/>
            <a:ext cx="7207276" cy="3757480"/>
          </a:xfrm>
          <a:prstGeom prst="rect">
            <a:avLst/>
          </a:prstGeom>
        </p:spPr>
      </p:pic>
      <p:cxnSp>
        <p:nvCxnSpPr>
          <p:cNvPr id="7" name="Straight Arrow Connector 6"/>
          <p:cNvCxnSpPr/>
          <p:nvPr/>
        </p:nvCxnSpPr>
        <p:spPr>
          <a:xfrm>
            <a:off x="3632548" y="3549829"/>
            <a:ext cx="576197" cy="5511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613742" y="3549829"/>
            <a:ext cx="1039662" cy="952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3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a:xfrm>
            <a:off x="677334" y="1559339"/>
            <a:ext cx="8596668" cy="3880773"/>
          </a:xfrm>
        </p:spPr>
        <p:txBody>
          <a:bodyPr/>
          <a:lstStyle/>
          <a:p>
            <a:pPr marL="0" indent="0">
              <a:lnSpc>
                <a:spcPct val="150000"/>
              </a:lnSpc>
              <a:buNone/>
            </a:pPr>
            <a:r>
              <a:rPr lang="en-US" dirty="0" smtClean="0"/>
              <a:t>	I need a place to attach my handlebar to the bike, so therefore I decided to extrude-cut a cylindrical hole in the top handlebar part. There would be a system inside the hole in the top frame which would stop the handlebar from falling, however, since it is concealed inside and wouldn’t show visually, I decided to just create a simple hole and maybe spend time on it if I have extra time.</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8072" y="3554067"/>
            <a:ext cx="3839706" cy="330393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0901" y="4000799"/>
            <a:ext cx="3462579" cy="2857201"/>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2099722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457143"/>
            <a:ext cx="8596668" cy="3880773"/>
          </a:xfrm>
        </p:spPr>
        <p:txBody>
          <a:bodyPr/>
          <a:lstStyle/>
          <a:p>
            <a:pPr marL="0" indent="0">
              <a:lnSpc>
                <a:spcPct val="150000"/>
              </a:lnSpc>
              <a:buNone/>
            </a:pPr>
            <a:r>
              <a:rPr lang="en-US" dirty="0" smtClean="0"/>
              <a:t>	I then added a locking system to the handlebar slot to ensure that the handlebar doesn’t move up and down while riding the bicycle. It does limit the turning capabilities so it wouldn’t go to a full 90-degrees, however, realistically no one would turn a complete 90-degrees in a real bike. I then filleted the edges so they wouldn’t be too sharp.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81" y="3877243"/>
            <a:ext cx="3024425" cy="29183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4052" y="3877243"/>
            <a:ext cx="3288578" cy="2886552"/>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2831657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buNone/>
            </a:pPr>
            <a:r>
              <a:rPr lang="en-US" dirty="0"/>
              <a:t>	</a:t>
            </a:r>
            <a:r>
              <a:rPr lang="en-US" dirty="0" smtClean="0"/>
              <a:t> So this is how the top body frame part looks like currently from the front 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8" y="2802913"/>
            <a:ext cx="8451004" cy="3468638"/>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66489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sp>
        <p:nvSpPr>
          <p:cNvPr id="3" name="Content Placeholder 2"/>
          <p:cNvSpPr>
            <a:spLocks noGrp="1"/>
          </p:cNvSpPr>
          <p:nvPr>
            <p:ph idx="1"/>
          </p:nvPr>
        </p:nvSpPr>
        <p:spPr/>
        <p:txBody>
          <a:bodyPr/>
          <a:lstStyle/>
          <a:p>
            <a:r>
              <a:rPr lang="en-US" dirty="0" smtClean="0"/>
              <a:t>The E-Bikes I’m mostly interested in is for use in the urban areas. My E-Bike’s purpose is to improve daily commute going from one destination to the next, therefore I can try to design a cheap bike (without all the extra features off-road bikes would require) and therefore the price could be lower.</a:t>
            </a:r>
          </a:p>
          <a:p>
            <a:r>
              <a:rPr lang="en-US" dirty="0" smtClean="0"/>
              <a:t>I’ve been researching about the different components and how the different parts work, in order to start modeling in </a:t>
            </a:r>
            <a:r>
              <a:rPr lang="en-US" dirty="0" err="1" smtClean="0"/>
              <a:t>Solidworks</a:t>
            </a:r>
            <a:r>
              <a:rPr lang="en-US" dirty="0" smtClean="0"/>
              <a:t> and putting them together in the assembly. I started focusing on the wheels, motors, batteries, pedals, the body frame itself, and the handlebars.</a:t>
            </a:r>
            <a:endParaRPr lang="en-US" dirty="0"/>
          </a:p>
        </p:txBody>
      </p:sp>
      <p:pic>
        <p:nvPicPr>
          <p:cNvPr id="2050" name="Picture 2" descr="Image result for e-bike wheel"/>
          <p:cNvPicPr>
            <a:picLocks noChangeAspect="1" noChangeArrowheads="1"/>
          </p:cNvPicPr>
          <p:nvPr/>
        </p:nvPicPr>
        <p:blipFill rotWithShape="1">
          <a:blip r:embed="rId2">
            <a:extLst>
              <a:ext uri="{28A0092B-C50C-407E-A947-70E740481C1C}">
                <a14:useLocalDpi xmlns:a14="http://schemas.microsoft.com/office/drawing/2010/main" val="0"/>
              </a:ext>
            </a:extLst>
          </a:blip>
          <a:srcRect l="12658" t="4691" r="13545" b="4520"/>
          <a:stretch/>
        </p:blipFill>
        <p:spPr bwMode="auto">
          <a:xfrm>
            <a:off x="6421820" y="4475020"/>
            <a:ext cx="2617076" cy="21464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e-bike batt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802" y="4583017"/>
            <a:ext cx="2165731" cy="2165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621473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I started creating the handlebar by creating a sweep and creating the bottom handlebar part so it would be able to attach to the wheel. I then filleted the curves on the sweeps to ensure they don’t look as awkward.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54" y="3496384"/>
            <a:ext cx="2807704" cy="313863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4673" y="3496384"/>
            <a:ext cx="1863183" cy="336161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00832" y="3496384"/>
            <a:ext cx="1897011" cy="3361616"/>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144928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634496"/>
            <a:ext cx="8596668" cy="3880773"/>
          </a:xfrm>
        </p:spPr>
        <p:txBody>
          <a:bodyPr/>
          <a:lstStyle/>
          <a:p>
            <a:pPr marL="0" indent="0">
              <a:lnSpc>
                <a:spcPct val="150000"/>
              </a:lnSpc>
              <a:buNone/>
            </a:pPr>
            <a:r>
              <a:rPr lang="en-US" dirty="0" smtClean="0"/>
              <a:t>	I then cut-extruded 2 holes: one would be for the top part of the handlebar to insert into for the turning capabilities; the other would be the holes where the inner handlebar could adjust its height. I then extruded a stud where it could also connect to the top body frame part, where I created the piece for earlier.</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602" y="3511081"/>
            <a:ext cx="3022787" cy="3134512"/>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7756" y="3511081"/>
            <a:ext cx="3247330" cy="314143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39812" y="3645609"/>
            <a:ext cx="3093274" cy="2999984"/>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52111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14368" y="1312797"/>
            <a:ext cx="3093274" cy="29999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45" y="2357902"/>
            <a:ext cx="5803270" cy="2381900"/>
          </a:xfrm>
          <a:prstGeom prst="rect">
            <a:avLst/>
          </a:prstGeom>
        </p:spPr>
      </p:pic>
      <p:cxnSp>
        <p:nvCxnSpPr>
          <p:cNvPr id="7" name="Straight Arrow Connector 6"/>
          <p:cNvCxnSpPr/>
          <p:nvPr/>
        </p:nvCxnSpPr>
        <p:spPr>
          <a:xfrm flipH="1" flipV="1">
            <a:off x="6097906" y="2690668"/>
            <a:ext cx="1615858" cy="858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677334" y="4739803"/>
            <a:ext cx="8596668" cy="68396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US" dirty="0" smtClean="0"/>
              <a:t>	This is where the stud would attach to in the top body frame part.</a:t>
            </a:r>
            <a:endParaRPr lang="en-US" dirty="0"/>
          </a:p>
        </p:txBody>
      </p:sp>
      <p:sp>
        <p:nvSpPr>
          <p:cNvPr id="9" name="TextBox 8"/>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89378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This is how the final piece of the bottom handle bar looks like. This is how it would look like attached to the full assembly.</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4534" y="3409170"/>
            <a:ext cx="2045193" cy="336531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3851" y="2976776"/>
            <a:ext cx="3090568" cy="3732989"/>
          </a:xfrm>
          <a:prstGeom prst="rect">
            <a:avLst/>
          </a:prstGeom>
        </p:spPr>
      </p:pic>
      <p:cxnSp>
        <p:nvCxnSpPr>
          <p:cNvPr id="7" name="Straight Arrow Connector 6"/>
          <p:cNvCxnSpPr/>
          <p:nvPr/>
        </p:nvCxnSpPr>
        <p:spPr>
          <a:xfrm flipV="1">
            <a:off x="3832964" y="3845490"/>
            <a:ext cx="2217107" cy="801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76201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I then started to create the top handlebar, which would attach to the bottom handlebar part. I started out by utilizing a 3D-Sketch and creating one side of the handlebar. I then did a circular profile sweep and mirrored the feature.</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0168" y="3872949"/>
            <a:ext cx="3145745" cy="257596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8115" y="4002525"/>
            <a:ext cx="3515106" cy="244639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1090" y="3872949"/>
            <a:ext cx="3800949" cy="2542704"/>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285917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After I mirrored the handlebar, I then added the stud for it to attach to the bottom handlebar part.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41" y="3286340"/>
            <a:ext cx="3862800" cy="34752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041" y="3338882"/>
            <a:ext cx="3293887" cy="3062614"/>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1692065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460485"/>
            <a:ext cx="8596668" cy="3880773"/>
          </a:xfrm>
        </p:spPr>
        <p:txBody>
          <a:bodyPr/>
          <a:lstStyle/>
          <a:p>
            <a:pPr marL="0" indent="0">
              <a:lnSpc>
                <a:spcPct val="150000"/>
              </a:lnSpc>
              <a:buNone/>
            </a:pPr>
            <a:r>
              <a:rPr lang="en-US" dirty="0" smtClean="0"/>
              <a:t>	After I have the handlebar structure, I started to create the grip and the brake handles. I did so by just doing some simple cylindrical extrudes and mid-planar extrude. I then mirrored them to the other side. The cables for the brakes would go inside the slot structure and down the handlebar.</a:t>
            </a:r>
            <a:endParaRPr lang="en-US" dirty="0"/>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86" y="3054687"/>
            <a:ext cx="2366749" cy="2152564"/>
          </a:xfrm>
          <a:prstGeom prst="rect">
            <a:avLst/>
          </a:prstGeom>
        </p:spPr>
      </p:pic>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902" y="4577163"/>
            <a:ext cx="2685011" cy="2238157"/>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1651" y="3348278"/>
            <a:ext cx="2596592" cy="2122029"/>
          </a:xfrm>
          <a:prstGeom prst="rect">
            <a:avLst/>
          </a:prstGeom>
        </p:spPr>
      </p:pic>
      <p:pic>
        <p:nvPicPr>
          <p:cNvPr id="7" name="Picture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0733" y="4902853"/>
            <a:ext cx="2632965" cy="2174785"/>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9527" y="3158827"/>
            <a:ext cx="4135295" cy="2500933"/>
          </a:xfrm>
          <a:prstGeom prst="rect">
            <a:avLst/>
          </a:prstGeom>
        </p:spPr>
      </p:pic>
      <p:sp>
        <p:nvSpPr>
          <p:cNvPr id="9" name="TextBox 8"/>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1424164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I attached the handlebars together and assembled all of them together. The bike now has full functionality to turn the front wheels.</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334" y="3275110"/>
            <a:ext cx="4989664" cy="318814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9822" y="3118031"/>
            <a:ext cx="5059485" cy="3300608"/>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139441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659548"/>
            <a:ext cx="8596668" cy="3880773"/>
          </a:xfrm>
        </p:spPr>
        <p:txBody>
          <a:bodyPr/>
          <a:lstStyle/>
          <a:p>
            <a:pPr marL="0" indent="0">
              <a:lnSpc>
                <a:spcPct val="150000"/>
              </a:lnSpc>
              <a:buNone/>
            </a:pPr>
            <a:r>
              <a:rPr lang="en-US" dirty="0" smtClean="0"/>
              <a:t>	I started out creating the seat for the bike by extruding a flat seat-shaped structure and extruding it out. I then extruded a tad bit of the seat to make it look like a seat design. Then I filleted the edges so it seems more realistic.</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3140398"/>
            <a:ext cx="4919383" cy="3512983"/>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74513" y="3860202"/>
            <a:ext cx="3509703" cy="2514914"/>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0213" y="2645809"/>
            <a:ext cx="4373470" cy="3451042"/>
          </a:xfrm>
          <a:prstGeom prst="rect">
            <a:avLst/>
          </a:prstGeom>
        </p:spPr>
      </p:pic>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28337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I extruded the connector to the seat so it could attach to the top frame part. I also extruded a stud so it would be height adjustable.</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258" y="3184758"/>
            <a:ext cx="4468463" cy="343839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5460" y="3192283"/>
            <a:ext cx="4121755" cy="3430870"/>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158994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sp>
        <p:nvSpPr>
          <p:cNvPr id="3" name="Content Placeholder 2"/>
          <p:cNvSpPr>
            <a:spLocks noGrp="1"/>
          </p:cNvSpPr>
          <p:nvPr>
            <p:ph idx="1"/>
          </p:nvPr>
        </p:nvSpPr>
        <p:spPr/>
        <p:txBody>
          <a:bodyPr/>
          <a:lstStyle/>
          <a:p>
            <a:r>
              <a:rPr lang="en-US" dirty="0" smtClean="0"/>
              <a:t>My goal is to have a modern looking E-Bike, that is clean, simple, and cheap to make. The reason being is in case any parts are broken, the replacement process would be easy and cheap for customers.</a:t>
            </a:r>
          </a:p>
          <a:p>
            <a:r>
              <a:rPr lang="en-US" dirty="0" smtClean="0"/>
              <a:t>Not only do I want a clean and cheap bike, but I want a bike that allows the customers to customize themselves. I’ve researched the materials of the bike and it seems like I’m going to try to stick with something stainless and glossy on the body material.</a:t>
            </a:r>
            <a:endParaRPr lang="en-US" dirty="0"/>
          </a:p>
        </p:txBody>
      </p:sp>
      <p:pic>
        <p:nvPicPr>
          <p:cNvPr id="1026" name="Picture 2" descr="http://www.gadgetreview.com/wp-content/uploads/2011/09/E_Bike_Press_01-650x4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969" y="4442548"/>
            <a:ext cx="3071100" cy="2045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odern e-b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704" y="4311814"/>
            <a:ext cx="3463320" cy="23072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2191524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456903"/>
            <a:ext cx="8596668" cy="3880773"/>
          </a:xfrm>
        </p:spPr>
        <p:txBody>
          <a:bodyPr/>
          <a:lstStyle/>
          <a:p>
            <a:pPr marL="0" indent="0">
              <a:lnSpc>
                <a:spcPct val="150000"/>
              </a:lnSpc>
              <a:buNone/>
            </a:pPr>
            <a:r>
              <a:rPr lang="en-US" dirty="0" smtClean="0"/>
              <a:t>	 I started modeling the top body frame part where the seat could be inserted to and attach into.</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603" y="3486100"/>
            <a:ext cx="4105175" cy="2555262"/>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0966" y="2046018"/>
            <a:ext cx="2564871" cy="2537729"/>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2451" y="3397289"/>
            <a:ext cx="3459476" cy="2970257"/>
          </a:xfrm>
          <a:prstGeom prst="rect">
            <a:avLst/>
          </a:prstGeom>
        </p:spPr>
      </p:pic>
      <p:sp>
        <p:nvSpPr>
          <p:cNvPr id="7" name="TextBox 6"/>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716057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4" name="Content Placeholder 2"/>
          <p:cNvSpPr>
            <a:spLocks noGrp="1"/>
          </p:cNvSpPr>
          <p:nvPr>
            <p:ph idx="1"/>
          </p:nvPr>
        </p:nvSpPr>
        <p:spPr>
          <a:xfrm>
            <a:off x="677334" y="1521761"/>
            <a:ext cx="8596668" cy="3880773"/>
          </a:xfrm>
        </p:spPr>
        <p:txBody>
          <a:bodyPr/>
          <a:lstStyle/>
          <a:p>
            <a:pPr marL="0" indent="0">
              <a:lnSpc>
                <a:spcPct val="150000"/>
              </a:lnSpc>
              <a:buNone/>
            </a:pPr>
            <a:r>
              <a:rPr lang="en-US" dirty="0" smtClean="0"/>
              <a:t>	I attached the seat to the bike and the final assembly currently looks like this. The handlebar is fully functional where the wheels would turn in the assembly; the seat and handlebar height could also be easily adjusted.</a:t>
            </a:r>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6836" y="2842561"/>
            <a:ext cx="5955185" cy="4075203"/>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2974530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677334" y="1596917"/>
            <a:ext cx="8596668" cy="3880773"/>
          </a:xfrm>
        </p:spPr>
        <p:txBody>
          <a:bodyPr>
            <a:normAutofit/>
          </a:bodyPr>
          <a:lstStyle/>
          <a:p>
            <a:pPr marL="0" indent="0">
              <a:lnSpc>
                <a:spcPct val="150000"/>
              </a:lnSpc>
              <a:buNone/>
            </a:pPr>
            <a:r>
              <a:rPr lang="en-US" sz="1600" dirty="0" smtClean="0"/>
              <a:t>	This is how the </a:t>
            </a:r>
            <a:r>
              <a:rPr lang="en-US" sz="1600" dirty="0" err="1" smtClean="0"/>
              <a:t>Solidworks</a:t>
            </a:r>
            <a:r>
              <a:rPr lang="en-US" sz="1600" dirty="0" smtClean="0"/>
              <a:t> model compares to the original hand-drawn sketch. As seen below, the handlebar is different from what I’ve originally planned, however, I seem to like my new design more. The seat is similar to the fact where it would attach to the top body frame and have a little connector. The battery pack is still visible and the only thing that’s missing is the chain and pedals. Another difference is how the bottom frame doesn’t connect to the wheel, but then again it wouldn’t allow the wheel to turn so I had to remove that.</a:t>
            </a:r>
            <a:endParaRPr lang="en-US" sz="16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334" y="3936215"/>
            <a:ext cx="4711632" cy="3007181"/>
          </a:xfrm>
          <a:prstGeom prst="rect">
            <a:avLst/>
          </a:prstGeom>
        </p:spPr>
      </p:pic>
      <p:pic>
        <p:nvPicPr>
          <p:cNvPr id="5" name="Picture 4"/>
          <p:cNvPicPr>
            <a:picLocks noChangeAspect="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8618" t="5402" r="13796" b="12299"/>
          <a:stretch/>
        </p:blipFill>
        <p:spPr>
          <a:xfrm rot="16200000">
            <a:off x="6013315" y="2898187"/>
            <a:ext cx="2922166" cy="4997460"/>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3708237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Content Placeholder 2"/>
          <p:cNvSpPr txBox="1">
            <a:spLocks/>
          </p:cNvSpPr>
          <p:nvPr/>
        </p:nvSpPr>
        <p:spPr>
          <a:xfrm>
            <a:off x="677334" y="1659548"/>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US" dirty="0" smtClean="0"/>
              <a:t>	In the next week, I plan on finishing the whole bike and the renders. With that amount of time, I could possibly fix up the minor details and do some adjustments to make it seem more realistic. I will also add the pedals and the chain in the assembly. Hopefully this project could be done in the next update, since I’m not really missing as many components anymore and the bike is coming along together.</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6643" y="3668394"/>
            <a:ext cx="4546674" cy="3189606"/>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3</a:t>
            </a:r>
            <a:endParaRPr lang="en-US" dirty="0">
              <a:solidFill>
                <a:schemeClr val="accent1"/>
              </a:solidFill>
            </a:endParaRPr>
          </a:p>
        </p:txBody>
      </p:sp>
    </p:spTree>
    <p:extLst>
      <p:ext uri="{BB962C8B-B14F-4D97-AF65-F5344CB8AC3E}">
        <p14:creationId xmlns:p14="http://schemas.microsoft.com/office/powerpoint/2010/main" val="4264581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595323"/>
            <a:ext cx="8596668" cy="3880773"/>
          </a:xfrm>
        </p:spPr>
        <p:txBody>
          <a:bodyPr/>
          <a:lstStyle/>
          <a:p>
            <a:pPr marL="0" indent="0">
              <a:lnSpc>
                <a:spcPct val="150000"/>
              </a:lnSpc>
              <a:buNone/>
            </a:pPr>
            <a:r>
              <a:rPr lang="en-US" dirty="0"/>
              <a:t>	</a:t>
            </a:r>
            <a:r>
              <a:rPr lang="en-US" dirty="0" smtClean="0"/>
              <a:t>I started the week off by adding the chains, crank, pedal, and many other components to the bottom of the bike. I decided that I want to attach such components to the bottom frame of my bike, which is what I did. I extruded out a shape with the bottom face parallel to the ground where I will attach all the components into.</a:t>
            </a:r>
            <a:endParaRPr lang="en-US" dirty="0"/>
          </a:p>
        </p:txBody>
      </p:sp>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565525" y="3830262"/>
            <a:ext cx="2847975" cy="2838450"/>
          </a:xfrm>
          <a:prstGeom prst="rect">
            <a:avLst/>
          </a:prstGeom>
        </p:spPr>
      </p:pic>
      <p:pic>
        <p:nvPicPr>
          <p:cNvPr id="8" name="Picture 7"/>
          <p:cNvPicPr>
            <a:picLocks noChangeAspect="1"/>
          </p:cNvPicPr>
          <p:nvPr/>
        </p:nvPicPr>
        <p:blipFill>
          <a:blip r:embed="rId3"/>
          <a:stretch>
            <a:fillRect/>
          </a:stretch>
        </p:blipFill>
        <p:spPr>
          <a:xfrm>
            <a:off x="3670743" y="3944562"/>
            <a:ext cx="2609850" cy="2609850"/>
          </a:xfrm>
          <a:prstGeom prst="rect">
            <a:avLst/>
          </a:prstGeom>
        </p:spPr>
      </p:pic>
      <p:pic>
        <p:nvPicPr>
          <p:cNvPr id="9" name="Picture 8"/>
          <p:cNvPicPr>
            <a:picLocks noChangeAspect="1"/>
          </p:cNvPicPr>
          <p:nvPr/>
        </p:nvPicPr>
        <p:blipFill>
          <a:blip r:embed="rId4"/>
          <a:stretch>
            <a:fillRect/>
          </a:stretch>
        </p:blipFill>
        <p:spPr>
          <a:xfrm>
            <a:off x="6775911" y="3830262"/>
            <a:ext cx="2201835" cy="2341108"/>
          </a:xfrm>
          <a:prstGeom prst="rect">
            <a:avLst/>
          </a:prstGeom>
        </p:spPr>
      </p:pic>
    </p:spTree>
    <p:extLst>
      <p:ext uri="{BB962C8B-B14F-4D97-AF65-F5344CB8AC3E}">
        <p14:creationId xmlns:p14="http://schemas.microsoft.com/office/powerpoint/2010/main" val="1307483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595323"/>
            <a:ext cx="8596668" cy="3880773"/>
          </a:xfrm>
        </p:spPr>
        <p:txBody>
          <a:bodyPr/>
          <a:lstStyle/>
          <a:p>
            <a:pPr marL="0" indent="0">
              <a:lnSpc>
                <a:spcPct val="150000"/>
              </a:lnSpc>
              <a:buNone/>
            </a:pPr>
            <a:r>
              <a:rPr lang="en-US" dirty="0"/>
              <a:t>	</a:t>
            </a:r>
            <a:r>
              <a:rPr lang="en-US" dirty="0" smtClean="0"/>
              <a:t>I filleted the edges of the part and created a whole where the gear would attach into. Of course, to create realism, I filleted the sharp edges on the component. After finishing this part, I started to work on the gear where the pedals would attach to. I started by creating a gear by extruding out a circle and adding a circular pattern to little triangles.</a:t>
            </a:r>
            <a:endParaRPr lang="en-US" dirty="0"/>
          </a:p>
        </p:txBody>
      </p:sp>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767456" y="3962458"/>
            <a:ext cx="2809875" cy="2590800"/>
          </a:xfrm>
          <a:prstGeom prst="rect">
            <a:avLst/>
          </a:prstGeom>
        </p:spPr>
      </p:pic>
      <p:pic>
        <p:nvPicPr>
          <p:cNvPr id="5" name="Picture 4"/>
          <p:cNvPicPr>
            <a:picLocks noChangeAspect="1"/>
          </p:cNvPicPr>
          <p:nvPr/>
        </p:nvPicPr>
        <p:blipFill>
          <a:blip r:embed="rId3"/>
          <a:stretch>
            <a:fillRect/>
          </a:stretch>
        </p:blipFill>
        <p:spPr>
          <a:xfrm>
            <a:off x="5507095" y="3297439"/>
            <a:ext cx="3170363" cy="3466263"/>
          </a:xfrm>
          <a:prstGeom prst="rect">
            <a:avLst/>
          </a:prstGeom>
        </p:spPr>
      </p:pic>
    </p:spTree>
    <p:extLst>
      <p:ext uri="{BB962C8B-B14F-4D97-AF65-F5344CB8AC3E}">
        <p14:creationId xmlns:p14="http://schemas.microsoft.com/office/powerpoint/2010/main" val="356951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a:xfrm>
            <a:off x="677334" y="1703389"/>
            <a:ext cx="8596668" cy="3880773"/>
          </a:xfrm>
        </p:spPr>
        <p:txBody>
          <a:bodyPr/>
          <a:lstStyle/>
          <a:p>
            <a:pPr marL="0" indent="0">
              <a:lnSpc>
                <a:spcPct val="150000"/>
              </a:lnSpc>
              <a:buNone/>
            </a:pPr>
            <a:r>
              <a:rPr lang="en-US" dirty="0" smtClean="0"/>
              <a:t>	After creating so, I started to extrude out the rods where the pedal would be able to rotate around. After creating this to one side, I did the exact same thing to the other side. However, I avoid mirroring this feature since it wouldn’t be completely symmetrical</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072862" y="3257332"/>
            <a:ext cx="2633074" cy="3435669"/>
          </a:xfrm>
          <a:prstGeom prst="rect">
            <a:avLst/>
          </a:prstGeom>
        </p:spPr>
      </p:pic>
      <p:cxnSp>
        <p:nvCxnSpPr>
          <p:cNvPr id="6" name="Straight Arrow Connector 5"/>
          <p:cNvCxnSpPr/>
          <p:nvPr/>
        </p:nvCxnSpPr>
        <p:spPr>
          <a:xfrm>
            <a:off x="1072862" y="4683855"/>
            <a:ext cx="581891" cy="112221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9465" y="4347673"/>
            <a:ext cx="1351267" cy="307777"/>
          </a:xfrm>
          <a:prstGeom prst="rect">
            <a:avLst/>
          </a:prstGeom>
          <a:noFill/>
        </p:spPr>
        <p:txBody>
          <a:bodyPr wrap="none" rtlCol="0">
            <a:spAutoFit/>
          </a:bodyPr>
          <a:lstStyle/>
          <a:p>
            <a:r>
              <a:rPr lang="en-US" sz="1400" dirty="0" smtClean="0"/>
              <a:t>Pedals go here</a:t>
            </a:r>
            <a:endParaRPr lang="en-US" sz="1400" dirty="0"/>
          </a:p>
        </p:txBody>
      </p:sp>
      <p:pic>
        <p:nvPicPr>
          <p:cNvPr id="8" name="Picture 7"/>
          <p:cNvPicPr>
            <a:picLocks noChangeAspect="1"/>
          </p:cNvPicPr>
          <p:nvPr/>
        </p:nvPicPr>
        <p:blipFill>
          <a:blip r:embed="rId3"/>
          <a:stretch>
            <a:fillRect/>
          </a:stretch>
        </p:blipFill>
        <p:spPr>
          <a:xfrm>
            <a:off x="3913754" y="3091571"/>
            <a:ext cx="2946134" cy="358638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6339010" y="3239023"/>
            <a:ext cx="3114501" cy="3438928"/>
          </a:xfrm>
          <a:prstGeom prst="rect">
            <a:avLst/>
          </a:prstGeom>
        </p:spPr>
      </p:pic>
      <p:sp>
        <p:nvSpPr>
          <p:cNvPr id="10" name="TextBox 9"/>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978062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a:xfrm>
            <a:off x="677334" y="1918236"/>
            <a:ext cx="8596668" cy="3880773"/>
          </a:xfrm>
        </p:spPr>
        <p:txBody>
          <a:bodyPr/>
          <a:lstStyle/>
          <a:p>
            <a:pPr marL="0" indent="0">
              <a:lnSpc>
                <a:spcPct val="150000"/>
              </a:lnSpc>
              <a:buNone/>
            </a:pPr>
            <a:r>
              <a:rPr lang="en-US" dirty="0" smtClean="0"/>
              <a:t>	I started creating the pedals afterwards, starting out by extruding a rectangle. After so, I started doing extrude cuts inside to achieve the pedal look and created a hole where it would fit inside the crank. Then again, I filleted every sharp edge again for realism purposes.</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94703" y="3699165"/>
            <a:ext cx="2968777" cy="210687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968010" y="3797331"/>
            <a:ext cx="2449771" cy="172766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171941" y="3819455"/>
            <a:ext cx="2426605" cy="1683414"/>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7023540" y="4461107"/>
            <a:ext cx="2842094" cy="2377989"/>
          </a:xfrm>
          <a:prstGeom prst="rect">
            <a:avLst/>
          </a:prstGeom>
        </p:spPr>
      </p:pic>
      <p:sp>
        <p:nvSpPr>
          <p:cNvPr id="8" name="TextBox 7"/>
          <p:cNvSpPr txBox="1"/>
          <p:nvPr/>
        </p:nvSpPr>
        <p:spPr>
          <a:xfrm>
            <a:off x="3363480" y="6375862"/>
            <a:ext cx="2545890" cy="369332"/>
          </a:xfrm>
          <a:prstGeom prst="rect">
            <a:avLst/>
          </a:prstGeom>
          <a:noFill/>
        </p:spPr>
        <p:txBody>
          <a:bodyPr wrap="none" rtlCol="0">
            <a:spAutoFit/>
          </a:bodyPr>
          <a:lstStyle/>
          <a:p>
            <a:r>
              <a:rPr lang="en-US" dirty="0" smtClean="0"/>
              <a:t>Attaches to crank here</a:t>
            </a:r>
            <a:endParaRPr lang="en-US" dirty="0"/>
          </a:p>
        </p:txBody>
      </p:sp>
      <p:cxnSp>
        <p:nvCxnSpPr>
          <p:cNvPr id="10" name="Straight Arrow Connector 9"/>
          <p:cNvCxnSpPr/>
          <p:nvPr/>
        </p:nvCxnSpPr>
        <p:spPr>
          <a:xfrm flipV="1">
            <a:off x="5960226" y="6224444"/>
            <a:ext cx="1496290" cy="30283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3561373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	To create the chains, I used my teacher’s (Mr. Dickie) chain link that he provided for use. However, I noticed that the gap wouldn’t fit the gears on the crank that I created. Therefore, I modified it with different features to ensure that it would fit properly to the gears.</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558702" y="3738736"/>
            <a:ext cx="3020877" cy="2302626"/>
          </a:xfrm>
          <a:prstGeom prst="rect">
            <a:avLst/>
          </a:prstGeom>
        </p:spPr>
      </p:pic>
      <p:pic>
        <p:nvPicPr>
          <p:cNvPr id="5" name="Picture 4"/>
          <p:cNvPicPr>
            <a:picLocks noChangeAspect="1"/>
          </p:cNvPicPr>
          <p:nvPr/>
        </p:nvPicPr>
        <p:blipFill>
          <a:blip r:embed="rId3"/>
          <a:stretch>
            <a:fillRect/>
          </a:stretch>
        </p:blipFill>
        <p:spPr>
          <a:xfrm>
            <a:off x="1620125" y="3897926"/>
            <a:ext cx="2995786" cy="2454325"/>
          </a:xfrm>
          <a:prstGeom prst="rect">
            <a:avLst/>
          </a:prstGeom>
        </p:spPr>
      </p:pic>
      <p:sp>
        <p:nvSpPr>
          <p:cNvPr id="6" name="TextBox 5"/>
          <p:cNvSpPr txBox="1"/>
          <p:nvPr/>
        </p:nvSpPr>
        <p:spPr>
          <a:xfrm>
            <a:off x="2621728" y="6271551"/>
            <a:ext cx="992579" cy="369332"/>
          </a:xfrm>
          <a:prstGeom prst="rect">
            <a:avLst/>
          </a:prstGeom>
          <a:noFill/>
        </p:spPr>
        <p:txBody>
          <a:bodyPr wrap="none" rtlCol="0">
            <a:spAutoFit/>
          </a:bodyPr>
          <a:lstStyle/>
          <a:p>
            <a:r>
              <a:rPr lang="en-US" dirty="0" smtClean="0"/>
              <a:t>Original</a:t>
            </a:r>
            <a:endParaRPr lang="en-US" dirty="0"/>
          </a:p>
        </p:txBody>
      </p:sp>
      <p:sp>
        <p:nvSpPr>
          <p:cNvPr id="7" name="TextBox 6"/>
          <p:cNvSpPr txBox="1"/>
          <p:nvPr/>
        </p:nvSpPr>
        <p:spPr>
          <a:xfrm>
            <a:off x="6780668" y="6167585"/>
            <a:ext cx="1071127" cy="369332"/>
          </a:xfrm>
          <a:prstGeom prst="rect">
            <a:avLst/>
          </a:prstGeom>
          <a:noFill/>
        </p:spPr>
        <p:txBody>
          <a:bodyPr wrap="none" rtlCol="0">
            <a:spAutoFit/>
          </a:bodyPr>
          <a:lstStyle/>
          <a:p>
            <a:r>
              <a:rPr lang="en-US" dirty="0" smtClean="0"/>
              <a:t>Modified</a:t>
            </a:r>
            <a:endParaRPr lang="en-US" dirty="0"/>
          </a:p>
        </p:txBody>
      </p:sp>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1834888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4577239" y="1738284"/>
            <a:ext cx="5020960" cy="4512887"/>
          </a:xfrm>
          <a:prstGeom prst="rect">
            <a:avLst/>
          </a:prstGeom>
        </p:spPr>
      </p:pic>
      <p:sp>
        <p:nvSpPr>
          <p:cNvPr id="5" name="Content Placeholder 2"/>
          <p:cNvSpPr>
            <a:spLocks noGrp="1"/>
          </p:cNvSpPr>
          <p:nvPr>
            <p:ph idx="1"/>
          </p:nvPr>
        </p:nvSpPr>
        <p:spPr>
          <a:xfrm>
            <a:off x="677334" y="2160589"/>
            <a:ext cx="4210550" cy="3880773"/>
          </a:xfrm>
        </p:spPr>
        <p:txBody>
          <a:bodyPr/>
          <a:lstStyle/>
          <a:p>
            <a:pPr marL="0" indent="0">
              <a:lnSpc>
                <a:spcPct val="150000"/>
              </a:lnSpc>
              <a:buNone/>
            </a:pPr>
            <a:r>
              <a:rPr lang="en-US" dirty="0" smtClean="0"/>
              <a:t>	I assembled everything together and the bike looks about finished. I mated the pedals and the rods concentric to each other, did a curved path for the chain links, and attached the gears together accordingly. I also fixed minor details and parts in order to create more realism.</a:t>
            </a:r>
            <a:endParaRPr lang="en-US" dirty="0"/>
          </a:p>
        </p:txBody>
      </p:sp>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5475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Sketches</a:t>
            </a:r>
            <a:endParaRPr lang="en-US" dirty="0"/>
          </a:p>
        </p:txBody>
      </p:sp>
      <p:pic>
        <p:nvPicPr>
          <p:cNvPr id="4" name="Pictur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8618" t="5402" r="13796" b="12299"/>
          <a:stretch/>
        </p:blipFill>
        <p:spPr>
          <a:xfrm rot="16200000">
            <a:off x="2200578" y="431680"/>
            <a:ext cx="3668109" cy="6273164"/>
          </a:xfrm>
          <a:prstGeom prst="rect">
            <a:avLst/>
          </a:prstGeom>
        </p:spPr>
      </p:pic>
      <p:cxnSp>
        <p:nvCxnSpPr>
          <p:cNvPr id="7" name="Straight Arrow Connector 6"/>
          <p:cNvCxnSpPr/>
          <p:nvPr/>
        </p:nvCxnSpPr>
        <p:spPr>
          <a:xfrm flipH="1">
            <a:off x="1671144" y="5171089"/>
            <a:ext cx="557048" cy="651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93476" y="5872306"/>
            <a:ext cx="755335" cy="307777"/>
          </a:xfrm>
          <a:prstGeom prst="rect">
            <a:avLst/>
          </a:prstGeom>
          <a:noFill/>
        </p:spPr>
        <p:txBody>
          <a:bodyPr wrap="none" rtlCol="0">
            <a:spAutoFit/>
          </a:bodyPr>
          <a:lstStyle/>
          <a:p>
            <a:r>
              <a:rPr lang="en-US" sz="1400" dirty="0" smtClean="0"/>
              <a:t>Wheels</a:t>
            </a:r>
            <a:endParaRPr lang="en-US" sz="1400" dirty="0"/>
          </a:p>
        </p:txBody>
      </p:sp>
      <p:cxnSp>
        <p:nvCxnSpPr>
          <p:cNvPr id="9" name="Straight Arrow Connector 8"/>
          <p:cNvCxnSpPr/>
          <p:nvPr/>
        </p:nvCxnSpPr>
        <p:spPr>
          <a:xfrm>
            <a:off x="3408503" y="4680870"/>
            <a:ext cx="141889" cy="10375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68501" y="5718417"/>
            <a:ext cx="620298" cy="307777"/>
          </a:xfrm>
          <a:prstGeom prst="rect">
            <a:avLst/>
          </a:prstGeom>
          <a:noFill/>
        </p:spPr>
        <p:txBody>
          <a:bodyPr wrap="none" rtlCol="0">
            <a:spAutoFit/>
          </a:bodyPr>
          <a:lstStyle/>
          <a:p>
            <a:r>
              <a:rPr lang="en-US" sz="1400" dirty="0" smtClean="0"/>
              <a:t>Pedal</a:t>
            </a:r>
            <a:endParaRPr lang="en-US" sz="1400" dirty="0"/>
          </a:p>
        </p:txBody>
      </p:sp>
      <p:cxnSp>
        <p:nvCxnSpPr>
          <p:cNvPr id="12" name="Straight Arrow Connector 11"/>
          <p:cNvCxnSpPr/>
          <p:nvPr/>
        </p:nvCxnSpPr>
        <p:spPr>
          <a:xfrm flipH="1">
            <a:off x="2753004" y="3750705"/>
            <a:ext cx="797389" cy="174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34331" y="5513858"/>
            <a:ext cx="777777" cy="307777"/>
          </a:xfrm>
          <a:prstGeom prst="rect">
            <a:avLst/>
          </a:prstGeom>
          <a:noFill/>
        </p:spPr>
        <p:txBody>
          <a:bodyPr wrap="none" rtlCol="0">
            <a:spAutoFit/>
          </a:bodyPr>
          <a:lstStyle/>
          <a:p>
            <a:r>
              <a:rPr lang="en-US" sz="1400" dirty="0" smtClean="0"/>
              <a:t>Battery</a:t>
            </a:r>
            <a:endParaRPr lang="en-US" sz="1400" dirty="0"/>
          </a:p>
        </p:txBody>
      </p:sp>
      <p:cxnSp>
        <p:nvCxnSpPr>
          <p:cNvPr id="17" name="Straight Arrow Connector 16"/>
          <p:cNvCxnSpPr/>
          <p:nvPr/>
        </p:nvCxnSpPr>
        <p:spPr>
          <a:xfrm flipH="1">
            <a:off x="1481957" y="2959580"/>
            <a:ext cx="1178200" cy="298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1549" y="3126411"/>
            <a:ext cx="569387" cy="307777"/>
          </a:xfrm>
          <a:prstGeom prst="rect">
            <a:avLst/>
          </a:prstGeom>
          <a:noFill/>
        </p:spPr>
        <p:txBody>
          <a:bodyPr wrap="none" rtlCol="0">
            <a:spAutoFit/>
          </a:bodyPr>
          <a:lstStyle/>
          <a:p>
            <a:r>
              <a:rPr lang="en-US" sz="1400" dirty="0" smtClean="0"/>
              <a:t>Body</a:t>
            </a:r>
            <a:endParaRPr lang="en-US" sz="1400" dirty="0"/>
          </a:p>
        </p:txBody>
      </p:sp>
      <p:cxnSp>
        <p:nvCxnSpPr>
          <p:cNvPr id="20" name="Straight Arrow Connector 19"/>
          <p:cNvCxnSpPr/>
          <p:nvPr/>
        </p:nvCxnSpPr>
        <p:spPr>
          <a:xfrm flipH="1">
            <a:off x="1671143" y="2285977"/>
            <a:ext cx="1081861" cy="76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3177" y="2199586"/>
            <a:ext cx="1064715" cy="307777"/>
          </a:xfrm>
          <a:prstGeom prst="rect">
            <a:avLst/>
          </a:prstGeom>
          <a:noFill/>
        </p:spPr>
        <p:txBody>
          <a:bodyPr wrap="none" rtlCol="0">
            <a:spAutoFit/>
          </a:bodyPr>
          <a:lstStyle/>
          <a:p>
            <a:r>
              <a:rPr lang="en-US" sz="1400" dirty="0" smtClean="0"/>
              <a:t>Handle Bar</a:t>
            </a:r>
            <a:endParaRPr lang="en-US" sz="1400" dirty="0"/>
          </a:p>
        </p:txBody>
      </p:sp>
      <p:cxnSp>
        <p:nvCxnSpPr>
          <p:cNvPr id="23" name="Straight Arrow Connector 22"/>
          <p:cNvCxnSpPr/>
          <p:nvPr/>
        </p:nvCxnSpPr>
        <p:spPr>
          <a:xfrm flipV="1">
            <a:off x="4554182" y="2296093"/>
            <a:ext cx="745252" cy="4473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21556" y="1976727"/>
            <a:ext cx="534121" cy="307777"/>
          </a:xfrm>
          <a:prstGeom prst="rect">
            <a:avLst/>
          </a:prstGeom>
          <a:noFill/>
        </p:spPr>
        <p:txBody>
          <a:bodyPr wrap="none" rtlCol="0">
            <a:spAutoFit/>
          </a:bodyPr>
          <a:lstStyle/>
          <a:p>
            <a:r>
              <a:rPr lang="en-US" sz="1400" dirty="0" smtClean="0"/>
              <a:t>Seat</a:t>
            </a:r>
            <a:endParaRPr lang="en-US" sz="1400" dirty="0"/>
          </a:p>
        </p:txBody>
      </p:sp>
      <p:pic>
        <p:nvPicPr>
          <p:cNvPr id="32" name="Content Placeholder 3"/>
          <p:cNvPicPr>
            <a:picLocks noGrp="1" noChangeAspect="1"/>
          </p:cNvPicPr>
          <p:nvPr>
            <p:ph idx="1"/>
          </p:nvPr>
        </p:nvPicPr>
        <p:blipFill>
          <a:blip r:embed="rId3" cstate="print">
            <a:clrChange>
              <a:clrFrom>
                <a:srgbClr val="FEFEFE"/>
              </a:clrFrom>
              <a:clrTo>
                <a:srgbClr val="FEFEFE">
                  <a:alpha val="0"/>
                </a:srgbClr>
              </a:clrTo>
            </a:clrChange>
            <a:biLevel thresh="75000"/>
            <a:extLst>
              <a:ext uri="{28A0092B-C50C-407E-A947-70E740481C1C}">
                <a14:useLocalDpi xmlns:a14="http://schemas.microsoft.com/office/drawing/2010/main" val="0"/>
              </a:ext>
            </a:extLst>
          </a:blip>
          <a:stretch>
            <a:fillRect/>
          </a:stretch>
        </p:blipFill>
        <p:spPr>
          <a:xfrm rot="16200000">
            <a:off x="5889761" y="-1897431"/>
            <a:ext cx="4364089" cy="7748316"/>
          </a:xfrm>
        </p:spPr>
      </p:pic>
      <p:sp>
        <p:nvSpPr>
          <p:cNvPr id="18" name="TextBox 1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2337405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2" y="1654231"/>
            <a:ext cx="8493232" cy="4777443"/>
          </a:xfrm>
          <a:prstGeom prst="rect">
            <a:avLst/>
          </a:prstGeom>
        </p:spPr>
      </p:pic>
      <p:sp>
        <p:nvSpPr>
          <p:cNvPr id="4" name="TextBox 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4207693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629295"/>
            <a:ext cx="8015403" cy="4508664"/>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2946830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07" y="1479666"/>
            <a:ext cx="8526395" cy="4796097"/>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3479793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36" y="2044930"/>
            <a:ext cx="7858430" cy="4420367"/>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2357841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272" y="1335189"/>
            <a:ext cx="7924817" cy="5262574"/>
          </a:xfrm>
          <a:prstGeom prst="rect">
            <a:avLst/>
          </a:prstGeom>
        </p:spPr>
      </p:pic>
      <p:sp>
        <p:nvSpPr>
          <p:cNvPr id="5" name="TextBox 4"/>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1331151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5987" y="3392516"/>
            <a:ext cx="5724786" cy="3220192"/>
          </a:xfrm>
          <a:prstGeom prst="rect">
            <a:avLst/>
          </a:prstGeom>
        </p:spPr>
      </p:pic>
      <p:pic>
        <p:nvPicPr>
          <p:cNvPr id="5" name="Picture 4"/>
          <p:cNvPicPr>
            <a:picLocks noChangeAspect="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8618" t="5402" r="13796" b="12299"/>
          <a:stretch/>
        </p:blipFill>
        <p:spPr>
          <a:xfrm rot="16200000" flipV="1">
            <a:off x="1015855" y="70288"/>
            <a:ext cx="2922166" cy="4997460"/>
          </a:xfrm>
          <a:prstGeom prst="rect">
            <a:avLst/>
          </a:prstGeom>
        </p:spPr>
      </p:pic>
      <p:sp>
        <p:nvSpPr>
          <p:cNvPr id="6" name="TextBox 5"/>
          <p:cNvSpPr txBox="1"/>
          <p:nvPr/>
        </p:nvSpPr>
        <p:spPr>
          <a:xfrm>
            <a:off x="1705732" y="4030101"/>
            <a:ext cx="1542410" cy="369332"/>
          </a:xfrm>
          <a:prstGeom prst="rect">
            <a:avLst/>
          </a:prstGeom>
          <a:noFill/>
        </p:spPr>
        <p:txBody>
          <a:bodyPr wrap="none" rtlCol="0">
            <a:spAutoFit/>
          </a:bodyPr>
          <a:lstStyle/>
          <a:p>
            <a:r>
              <a:rPr lang="en-US" dirty="0" smtClean="0"/>
              <a:t>Initial Sketch</a:t>
            </a:r>
            <a:endParaRPr lang="en-US" dirty="0"/>
          </a:p>
        </p:txBody>
      </p:sp>
      <p:sp>
        <p:nvSpPr>
          <p:cNvPr id="7" name="TextBox 6"/>
          <p:cNvSpPr txBox="1"/>
          <p:nvPr/>
        </p:nvSpPr>
        <p:spPr>
          <a:xfrm>
            <a:off x="6104578" y="3207850"/>
            <a:ext cx="1547603" cy="369332"/>
          </a:xfrm>
          <a:prstGeom prst="rect">
            <a:avLst/>
          </a:prstGeom>
          <a:noFill/>
        </p:spPr>
        <p:txBody>
          <a:bodyPr wrap="none" rtlCol="0">
            <a:spAutoFit/>
          </a:bodyPr>
          <a:lstStyle/>
          <a:p>
            <a:r>
              <a:rPr lang="en-US" dirty="0" smtClean="0"/>
              <a:t>Final Product</a:t>
            </a:r>
            <a:endParaRPr lang="en-US" dirty="0"/>
          </a:p>
        </p:txBody>
      </p:sp>
      <p:sp>
        <p:nvSpPr>
          <p:cNvPr id="8" name="TextBox 7"/>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4115636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Logo Comparison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21228"/>
            <a:ext cx="4314305" cy="4314305"/>
          </a:xfrm>
          <a:prstGeom prst="rect">
            <a:avLst/>
          </a:prstGeom>
        </p:spPr>
      </p:pic>
      <p:grpSp>
        <p:nvGrpSpPr>
          <p:cNvPr id="13" name="Group 12"/>
          <p:cNvGrpSpPr/>
          <p:nvPr/>
        </p:nvGrpSpPr>
        <p:grpSpPr>
          <a:xfrm>
            <a:off x="5337118" y="1930400"/>
            <a:ext cx="4605252" cy="3220192"/>
            <a:chOff x="5162551" y="1930400"/>
            <a:chExt cx="4605252" cy="3220192"/>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277" r="10279"/>
            <a:stretch/>
          </p:blipFill>
          <p:spPr>
            <a:xfrm>
              <a:off x="5162551" y="1930400"/>
              <a:ext cx="4605252" cy="3220192"/>
            </a:xfrm>
            <a:prstGeom prst="rect">
              <a:avLst/>
            </a:prstGeom>
          </p:spPr>
        </p:pic>
        <p:sp>
          <p:nvSpPr>
            <p:cNvPr id="8" name="Rectangle 7"/>
            <p:cNvSpPr/>
            <p:nvPr/>
          </p:nvSpPr>
          <p:spPr>
            <a:xfrm rot="20734397">
              <a:off x="5810854" y="3102652"/>
              <a:ext cx="266008" cy="792561"/>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4564407">
              <a:off x="7286490" y="2089518"/>
              <a:ext cx="266008" cy="2642191"/>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734397">
              <a:off x="8600763" y="3406342"/>
              <a:ext cx="266008" cy="929405"/>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4564407">
              <a:off x="7125128" y="2586082"/>
              <a:ext cx="266008" cy="2642191"/>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4149330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77335" y="1329316"/>
            <a:ext cx="5756716" cy="5262677"/>
          </a:xfrm>
        </p:spPr>
        <p:txBody>
          <a:bodyPr>
            <a:noAutofit/>
          </a:bodyPr>
          <a:lstStyle/>
          <a:p>
            <a:pPr marL="0" indent="0">
              <a:buNone/>
            </a:pPr>
            <a:r>
              <a:rPr lang="en-US" sz="1400" b="1" dirty="0" smtClean="0"/>
              <a:t>	There’s much to be said about this project. </a:t>
            </a:r>
            <a:r>
              <a:rPr lang="en-US" sz="1400" dirty="0" smtClean="0"/>
              <a:t>At first, when our instructor assigned this assignment, I figured that I wouldn’t be able to finish. It turns out that I did, which is surprising and I’ve learned that completing things one by one, ensuring they work properly, would be one of the best ways to handle such a large assembly like so. I have to say, I underestimated myself on my timing and turns out that I’ve completed the project within the assigned time. The lesson I took away from this project is that no matter how hard a project seem like in the very beginning, hard work and dedication could definitely finish the work on time. Aside from that, I got to learn different components about bikes, the different types and designs, and how they function.</a:t>
            </a:r>
          </a:p>
          <a:p>
            <a:pPr marL="0" indent="0">
              <a:buNone/>
            </a:pPr>
            <a:r>
              <a:rPr lang="en-US" sz="1400" dirty="0"/>
              <a:t>	</a:t>
            </a:r>
            <a:r>
              <a:rPr lang="en-US" sz="1400" dirty="0" smtClean="0"/>
              <a:t>I have gotten mixed feedback from others about my bike, such as “it looks strange” or “it’s a weird design.” Yes, I admit, this design doesn’t look like your typical bike that you would see around, however I’m very proud of it. While constructing my project, I have looked around the room of around 30 or so students and I’ve seen some them trace bikes they found online and replicating them (including components such as frames and handlebars). Even though my bike looks strange or weird, I’m very proud that I could come up on a design in my own head, which reflects pure creativity. I’ve based this design on my logo, </a:t>
            </a:r>
            <a:r>
              <a:rPr lang="en-US" sz="1400" i="1" dirty="0" smtClean="0"/>
              <a:t>comparison on previous slide</a:t>
            </a:r>
            <a:r>
              <a:rPr lang="en-US" sz="1400" dirty="0" smtClean="0"/>
              <a:t>. Overall, this project is definitely a tremendous challenge that I’ve accomplished which I’m very proud of.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600" r="13619"/>
          <a:stretch/>
        </p:blipFill>
        <p:spPr>
          <a:xfrm>
            <a:off x="6585823" y="1620982"/>
            <a:ext cx="5376359" cy="4044075"/>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4</a:t>
            </a:r>
            <a:endParaRPr lang="en-US" dirty="0">
              <a:solidFill>
                <a:schemeClr val="accent1"/>
              </a:solidFill>
            </a:endParaRPr>
          </a:p>
        </p:txBody>
      </p:sp>
    </p:spTree>
    <p:extLst>
      <p:ext uri="{BB962C8B-B14F-4D97-AF65-F5344CB8AC3E}">
        <p14:creationId xmlns:p14="http://schemas.microsoft.com/office/powerpoint/2010/main" val="278013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5" name="Content Placeholder 4"/>
          <p:cNvSpPr>
            <a:spLocks noGrp="1"/>
          </p:cNvSpPr>
          <p:nvPr>
            <p:ph idx="1"/>
          </p:nvPr>
        </p:nvSpPr>
        <p:spPr/>
        <p:txBody>
          <a:bodyPr/>
          <a:lstStyle/>
          <a:p>
            <a:r>
              <a:rPr lang="en-US" dirty="0" smtClean="0"/>
              <a:t>Plans for modeling</a:t>
            </a:r>
          </a:p>
          <a:p>
            <a:pPr lvl="1"/>
            <a:r>
              <a:rPr lang="en-US" dirty="0" smtClean="0"/>
              <a:t>1</a:t>
            </a:r>
            <a:r>
              <a:rPr lang="en-US" baseline="30000" dirty="0" smtClean="0"/>
              <a:t>st</a:t>
            </a:r>
            <a:r>
              <a:rPr lang="en-US" dirty="0" smtClean="0"/>
              <a:t> Week: Plan out Sketches, finish simple parts (wheels, rims, etc..), have a concept idea on how bike will look like in the end</a:t>
            </a:r>
          </a:p>
          <a:p>
            <a:pPr lvl="1"/>
            <a:r>
              <a:rPr lang="en-US" dirty="0" smtClean="0"/>
              <a:t>2</a:t>
            </a:r>
            <a:r>
              <a:rPr lang="en-US" baseline="30000" dirty="0" smtClean="0"/>
              <a:t>nd</a:t>
            </a:r>
            <a:r>
              <a:rPr lang="en-US" dirty="0" smtClean="0"/>
              <a:t> Week: Start body, and different components. If not finished then continue on to 3</a:t>
            </a:r>
            <a:r>
              <a:rPr lang="en-US" baseline="30000" dirty="0" smtClean="0"/>
              <a:t>rd</a:t>
            </a:r>
            <a:r>
              <a:rPr lang="en-US" dirty="0" smtClean="0"/>
              <a:t> Week.</a:t>
            </a:r>
          </a:p>
          <a:p>
            <a:pPr lvl="1"/>
            <a:r>
              <a:rPr lang="en-US" dirty="0" smtClean="0"/>
              <a:t>3</a:t>
            </a:r>
            <a:r>
              <a:rPr lang="en-US" baseline="30000" dirty="0" smtClean="0"/>
              <a:t>rd</a:t>
            </a:r>
            <a:r>
              <a:rPr lang="en-US" dirty="0" smtClean="0"/>
              <a:t> Week: Finish body and component parts; start on the assemblies and fitting pieces together to create the bike</a:t>
            </a:r>
          </a:p>
          <a:p>
            <a:pPr lvl="1"/>
            <a:r>
              <a:rPr lang="en-US" dirty="0" smtClean="0"/>
              <a:t>4</a:t>
            </a:r>
            <a:r>
              <a:rPr lang="en-US" baseline="30000" dirty="0" smtClean="0"/>
              <a:t>th</a:t>
            </a:r>
            <a:r>
              <a:rPr lang="en-US" dirty="0" smtClean="0"/>
              <a:t> Week: Finish assembly, start renderings and hoping to finish all renderings by 4</a:t>
            </a:r>
            <a:r>
              <a:rPr lang="en-US" baseline="30000" dirty="0" smtClean="0"/>
              <a:t>th</a:t>
            </a:r>
            <a:r>
              <a:rPr lang="en-US" dirty="0" smtClean="0"/>
              <a:t> week.</a:t>
            </a:r>
            <a:endParaRPr lang="en-US" dirty="0"/>
          </a:p>
        </p:txBody>
      </p:sp>
      <p:sp>
        <p:nvSpPr>
          <p:cNvPr id="4" name="TextBox 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3875515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a:lnSpc>
                <a:spcPct val="150000"/>
              </a:lnSpc>
            </a:pPr>
            <a:r>
              <a:rPr lang="en-US" dirty="0" smtClean="0"/>
              <a:t>I started modeling the E-Bikes with the wheels. I started out by sketching out the rim and planning to use the Revolve tool afterwards. After sketching the rim, I also created the outside tire using the revolver tool.</a:t>
            </a:r>
            <a:endParaRPr lang="en-US" dirty="0"/>
          </a:p>
        </p:txBody>
      </p:sp>
      <p:sp>
        <p:nvSpPr>
          <p:cNvPr id="4" name="TextBox 3"/>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28" y="3428999"/>
            <a:ext cx="5044642" cy="31936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018" y="3517511"/>
            <a:ext cx="3757362" cy="2814477"/>
          </a:xfrm>
          <a:prstGeom prst="rect">
            <a:avLst/>
          </a:prstGeom>
        </p:spPr>
      </p:pic>
    </p:spTree>
    <p:extLst>
      <p:ext uri="{BB962C8B-B14F-4D97-AF65-F5344CB8AC3E}">
        <p14:creationId xmlns:p14="http://schemas.microsoft.com/office/powerpoint/2010/main" val="386644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endParaRPr lang="en-US" dirty="0"/>
          </a:p>
        </p:txBody>
      </p:sp>
      <p:sp>
        <p:nvSpPr>
          <p:cNvPr id="3" name="Content Placeholder 2"/>
          <p:cNvSpPr>
            <a:spLocks noGrp="1"/>
          </p:cNvSpPr>
          <p:nvPr>
            <p:ph idx="1"/>
          </p:nvPr>
        </p:nvSpPr>
        <p:spPr>
          <a:xfrm>
            <a:off x="677334" y="2160589"/>
            <a:ext cx="3950813" cy="3967495"/>
          </a:xfrm>
        </p:spPr>
        <p:txBody>
          <a:bodyPr/>
          <a:lstStyle/>
          <a:p>
            <a:pPr marL="0" indent="0">
              <a:lnSpc>
                <a:spcPct val="150000"/>
              </a:lnSpc>
              <a:buNone/>
            </a:pPr>
            <a:r>
              <a:rPr lang="en-US" dirty="0"/>
              <a:t>	</a:t>
            </a:r>
            <a:r>
              <a:rPr lang="en-US" dirty="0" smtClean="0"/>
              <a:t>I then started making the hole in the middle of the wheel to connect the wheels and the chains, and also to connect the spokes to the part. I also created that part utilizing the Revolve Tool. I then drew a line in between the rim and the middle part, and used a Sweep to create the spokes.</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6542" y="2128018"/>
            <a:ext cx="2931668" cy="31815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210" y="1483894"/>
            <a:ext cx="2502233" cy="4071429"/>
          </a:xfrm>
          <a:prstGeom prst="rect">
            <a:avLst/>
          </a:prstGeom>
        </p:spPr>
      </p:pic>
      <p:sp>
        <p:nvSpPr>
          <p:cNvPr id="6" name="TextBox 5"/>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spTree>
    <p:extLst>
      <p:ext uri="{BB962C8B-B14F-4D97-AF65-F5344CB8AC3E}">
        <p14:creationId xmlns:p14="http://schemas.microsoft.com/office/powerpoint/2010/main" val="3474361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a:t>	</a:t>
            </a:r>
            <a:r>
              <a:rPr lang="en-US" dirty="0" smtClean="0"/>
              <a:t>After the sweep feature, I used the Circular Pattern command to create multiple spokes in the wheel. I ensured that the spokes are not aligned in the same row together to create it more realistic like a “normal” bike. I achieved this effect by creating them in different planes.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102" y="4100975"/>
            <a:ext cx="2470025" cy="24545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2031" y="4100975"/>
            <a:ext cx="3035266" cy="250099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0404" y="3931637"/>
            <a:ext cx="2781805" cy="2230042"/>
          </a:xfrm>
          <a:prstGeom prst="rect">
            <a:avLst/>
          </a:prstGeom>
        </p:spPr>
      </p:pic>
      <p:cxnSp>
        <p:nvCxnSpPr>
          <p:cNvPr id="9" name="Straight Arrow Connector 8"/>
          <p:cNvCxnSpPr/>
          <p:nvPr/>
        </p:nvCxnSpPr>
        <p:spPr>
          <a:xfrm>
            <a:off x="7780421" y="3417485"/>
            <a:ext cx="505326" cy="3689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29601" y="125174"/>
            <a:ext cx="1120820" cy="369332"/>
          </a:xfrm>
          <a:prstGeom prst="rect">
            <a:avLst/>
          </a:prstGeom>
          <a:noFill/>
        </p:spPr>
        <p:txBody>
          <a:bodyPr wrap="none" rtlCol="0">
            <a:spAutoFit/>
          </a:bodyPr>
          <a:lstStyle/>
          <a:p>
            <a:r>
              <a:rPr lang="en-US" dirty="0" smtClean="0">
                <a:solidFill>
                  <a:schemeClr val="accent1"/>
                </a:solidFill>
              </a:rPr>
              <a:t>Update 1</a:t>
            </a:r>
            <a:endParaRPr lang="en-US" dirty="0">
              <a:solidFill>
                <a:schemeClr val="accent1"/>
              </a:solidFill>
            </a:endParaRPr>
          </a:p>
        </p:txBody>
      </p:sp>
      <p:cxnSp>
        <p:nvCxnSpPr>
          <p:cNvPr id="11" name="Straight Arrow Connector 10"/>
          <p:cNvCxnSpPr/>
          <p:nvPr/>
        </p:nvCxnSpPr>
        <p:spPr>
          <a:xfrm>
            <a:off x="7275095" y="4858865"/>
            <a:ext cx="415243" cy="18448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998784" y="5192198"/>
            <a:ext cx="264957" cy="2564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3349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323</TotalTime>
  <Words>544</Words>
  <Application>Microsoft Office PowerPoint</Application>
  <PresentationFormat>Widescreen</PresentationFormat>
  <Paragraphs>192</Paragraphs>
  <Slides>57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Trebuchet MS</vt:lpstr>
      <vt:lpstr>Wingdings 3</vt:lpstr>
      <vt:lpstr>Facet</vt:lpstr>
      <vt:lpstr>E-Bike Project</vt:lpstr>
      <vt:lpstr>Introduction</vt:lpstr>
      <vt:lpstr>Research</vt:lpstr>
      <vt:lpstr>Research</vt:lpstr>
      <vt:lpstr>Sketches</vt:lpstr>
      <vt:lpstr>Planning</vt:lpstr>
      <vt:lpstr>Modeling</vt:lpstr>
      <vt:lpstr>Modeling </vt:lpstr>
      <vt:lpstr>Modeling</vt:lpstr>
      <vt:lpstr>Modeling </vt:lpstr>
      <vt:lpstr>Modeling</vt:lpstr>
      <vt:lpstr>Modeling</vt:lpstr>
      <vt:lpstr>Modeling</vt:lpstr>
      <vt:lpstr>Modeling</vt:lpstr>
      <vt:lpstr>Modeling</vt:lpstr>
      <vt:lpstr>Modeling</vt:lpstr>
      <vt:lpstr>Modeling</vt:lpstr>
      <vt:lpstr>Modeling </vt:lpstr>
      <vt:lpstr>Modeling </vt:lpstr>
      <vt:lpstr>Modeling</vt:lpstr>
      <vt:lpstr>Modeling</vt:lpstr>
      <vt:lpstr>Modeling</vt:lpstr>
      <vt:lpstr>Modeling</vt:lpstr>
      <vt:lpstr>Modeling</vt:lpstr>
      <vt:lpstr>Planning</vt:lpstr>
      <vt:lpstr>Modeling</vt:lpstr>
      <vt:lpstr>Modeling </vt:lpstr>
      <vt:lpstr>Modeling</vt:lpstr>
      <vt:lpstr>Modeling</vt:lpstr>
      <vt:lpstr>Modeling</vt:lpstr>
      <vt:lpstr>Modeling</vt:lpstr>
      <vt:lpstr>Modeling</vt:lpstr>
      <vt:lpstr>Modeling</vt:lpstr>
      <vt:lpstr>Modeling</vt:lpstr>
      <vt:lpstr>Modeling</vt:lpstr>
      <vt:lpstr>Modeling</vt:lpstr>
      <vt:lpstr>Modeling</vt:lpstr>
      <vt:lpstr>Modeling</vt:lpstr>
      <vt:lpstr>Modeling</vt:lpstr>
      <vt:lpstr>Modeling</vt:lpstr>
      <vt:lpstr>Assembly</vt:lpstr>
      <vt:lpstr>Comparison</vt:lpstr>
      <vt:lpstr>Planning</vt:lpstr>
      <vt:lpstr>Modeling</vt:lpstr>
      <vt:lpstr>Modeling</vt:lpstr>
      <vt:lpstr>Modeling </vt:lpstr>
      <vt:lpstr>Modeling</vt:lpstr>
      <vt:lpstr>Modeling</vt:lpstr>
      <vt:lpstr>Assembly</vt:lpstr>
      <vt:lpstr>Renderings</vt:lpstr>
      <vt:lpstr>Renderings</vt:lpstr>
      <vt:lpstr>Renderings</vt:lpstr>
      <vt:lpstr>Renderings</vt:lpstr>
      <vt:lpstr>Renderings</vt:lpstr>
      <vt:lpstr>Comparison</vt:lpstr>
      <vt:lpstr>Logo Comparison</vt:lpstr>
      <vt:lpstr>Conclusion</vt:lpstr>
    </vt:vector>
  </TitlesOfParts>
  <Company>windows 10 pro x64 1511.1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E-Bike Project</dc:title>
  <dc:creator>Windows User</dc:creator>
  <cp:lastModifiedBy>Windows User</cp:lastModifiedBy>
  <cp:revision>39</cp:revision>
  <dcterms:created xsi:type="dcterms:W3CDTF">2017-03-07T16:27:01Z</dcterms:created>
  <dcterms:modified xsi:type="dcterms:W3CDTF">2017-05-08T15:24:25Z</dcterms:modified>
</cp:coreProperties>
</file>